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31.jpeg" ContentType="image/jpeg"/>
  <Override PartName="/ppt/media/image30.jpeg" ContentType="image/jpeg"/>
  <Override PartName="/ppt/media/image26.png" ContentType="image/png"/>
  <Override PartName="/ppt/media/image16.png" ContentType="image/png"/>
  <Override PartName="/ppt/media/image27.jpeg" ContentType="image/jpeg"/>
  <Override PartName="/ppt/media/image25.jpeg" ContentType="image/jpeg"/>
  <Override PartName="/ppt/media/image79.png" ContentType="image/png"/>
  <Override PartName="/ppt/media/image23.jpeg" ContentType="image/jpeg"/>
  <Override PartName="/ppt/media/image85.png" ContentType="image/png"/>
  <Override PartName="/ppt/media/image4.png" ContentType="image/png"/>
  <Override PartName="/ppt/media/image12.png" ContentType="image/png"/>
  <Override PartName="/ppt/media/image37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19.jpeg" ContentType="image/jpeg"/>
  <Override PartName="/ppt/media/image7.png" ContentType="image/png"/>
  <Override PartName="/ppt/media/image62.png" ContentType="image/png"/>
  <Override PartName="/ppt/media/image89.png" ContentType="image/png"/>
  <Override PartName="/ppt/media/image24.jpeg" ContentType="image/jpe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18.png" ContentType="image/png"/>
  <Override PartName="/ppt/media/image17.png" ContentType="image/png"/>
  <Override PartName="/ppt/media/image15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22.jpeg" ContentType="image/jpeg"/>
  <Override PartName="/ppt/media/image69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29.jpeg" ContentType="image/jpeg"/>
  <Override PartName="/ppt/media/image48.png" ContentType="image/png"/>
  <Override PartName="/ppt/media/image20.jpeg" ContentType="image/jpe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55.png" ContentType="image/png"/>
  <Override PartName="/ppt/media/image56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60.xml" ContentType="application/vnd.openxmlformats-officedocument.presentationml.slide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60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<Relationship Id="rId64" Type="http://schemas.openxmlformats.org/officeDocument/2006/relationships/slide" Target="slides/slide6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" name="Imagen 10" descr=""/>
          <p:cNvPicPr/>
          <p:nvPr/>
        </p:nvPicPr>
        <p:blipFill>
          <a:blip r:embed="rId7"/>
          <a:stretch/>
        </p:blipFill>
        <p:spPr>
          <a:xfrm>
            <a:off x="10102320" y="72000"/>
            <a:ext cx="1992240" cy="101412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240" cy="1014120"/>
          </a:xfrm>
          <a:prstGeom prst="rect">
            <a:avLst/>
          </a:prstGeom>
          <a:ln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240" cy="418644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0640" cy="236376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7720" cy="281772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1640" cy="113976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1800" cy="76032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4000" cy="114120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240" cy="1014120"/>
          </a:xfrm>
          <a:prstGeom prst="rect">
            <a:avLst/>
          </a:prstGeom>
          <a:ln>
            <a:noFill/>
          </a:ln>
        </p:spPr>
      </p:pic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25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image" Target="../media/image69.png"/><Relationship Id="rId3" Type="http://schemas.openxmlformats.org/officeDocument/2006/relationships/image" Target="../media/image70.png"/><Relationship Id="rId4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3.png"/><Relationship Id="rId2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image" Target="../media/image75.png"/><Relationship Id="rId3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image" Target="../media/image79.png"/><Relationship Id="rId3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565640" y="99360"/>
            <a:ext cx="8823960" cy="332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02060"/>
                </a:solidFill>
                <a:latin typeface="Century Gothic"/>
                <a:ea typeface="DejaVu Sans"/>
              </a:rPr>
              <a:t>Paso a paso armaremos un monitor de temperatura y humedad.</a:t>
            </a:r>
            <a:endParaRPr b="0" lang="es-AR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387720" y="303480"/>
            <a:ext cx="8754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amarillo al PIN físico 15 {GPIO 22 (Datos)}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9" name="Imagen 3" descr=""/>
          <p:cNvPicPr/>
          <p:nvPr/>
        </p:nvPicPr>
        <p:blipFill>
          <a:blip r:embed="rId1"/>
          <a:stretch/>
        </p:blipFill>
        <p:spPr>
          <a:xfrm>
            <a:off x="2163600" y="1036800"/>
            <a:ext cx="7772040" cy="57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CustomShape 1"/>
          <p:cNvSpPr/>
          <p:nvPr/>
        </p:nvSpPr>
        <p:spPr>
          <a:xfrm>
            <a:off x="347760" y="343440"/>
            <a:ext cx="7773840" cy="51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negro al PIN físico 6 (Tierra)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1" name="Imagen 3" descr=""/>
          <p:cNvPicPr/>
          <p:nvPr/>
        </p:nvPicPr>
        <p:blipFill>
          <a:blip r:embed="rId1"/>
          <a:stretch/>
        </p:blipFill>
        <p:spPr>
          <a:xfrm>
            <a:off x="2029320" y="1149480"/>
            <a:ext cx="8131320" cy="5651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546840" y="369720"/>
            <a:ext cx="350676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Alimentar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3" name="Imagen 3" descr=""/>
          <p:cNvPicPr/>
          <p:nvPr/>
        </p:nvPicPr>
        <p:blipFill>
          <a:blip r:embed="rId1"/>
          <a:stretch/>
        </p:blipFill>
        <p:spPr>
          <a:xfrm>
            <a:off x="2143800" y="861480"/>
            <a:ext cx="7902360" cy="5625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646200" y="452880"/>
            <a:ext cx="2718000" cy="72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Software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95" name="CustomShape 2"/>
          <p:cNvSpPr/>
          <p:nvPr/>
        </p:nvSpPr>
        <p:spPr>
          <a:xfrm>
            <a:off x="646200" y="1179360"/>
            <a:ext cx="9720360" cy="154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Abrir el navegador web 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 todos los componentes correctamente y encendido nuestra Raspberry, abrimos el navegador e ingresamos la dirección IP de nuestra placa de la siguiente forma. (IP:1880). Cada dupla deberá utilizar la IP designada por el tutor o ayudante.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6" name="Imagen 5" descr=""/>
          <p:cNvPicPr/>
          <p:nvPr/>
        </p:nvPicPr>
        <p:blipFill>
          <a:blip r:embed="rId1"/>
          <a:srcRect l="24180" t="25591" r="26623" b="69154"/>
          <a:stretch/>
        </p:blipFill>
        <p:spPr>
          <a:xfrm>
            <a:off x="288000" y="3096000"/>
            <a:ext cx="11700000" cy="725040"/>
          </a:xfrm>
          <a:prstGeom prst="rect">
            <a:avLst/>
          </a:prstGeom>
          <a:ln>
            <a:noFill/>
          </a:ln>
        </p:spPr>
      </p:pic>
      <p:sp>
        <p:nvSpPr>
          <p:cNvPr id="197" name="CustomShape 3"/>
          <p:cNvSpPr/>
          <p:nvPr/>
        </p:nvSpPr>
        <p:spPr>
          <a:xfrm>
            <a:off x="1440000" y="3456000"/>
            <a:ext cx="719280" cy="215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40640" y="263880"/>
            <a:ext cx="8557920" cy="52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ingresar la dirección IP nos cargará la siguiente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9" name="Imagen 3" descr=""/>
          <p:cNvPicPr/>
          <p:nvPr/>
        </p:nvPicPr>
        <p:blipFill>
          <a:blip r:embed="rId1"/>
          <a:srcRect l="0" t="0" r="-6" b="5034"/>
          <a:stretch/>
        </p:blipFill>
        <p:spPr>
          <a:xfrm>
            <a:off x="176760" y="936000"/>
            <a:ext cx="9973800" cy="5474520"/>
          </a:xfrm>
          <a:prstGeom prst="rect">
            <a:avLst/>
          </a:prstGeom>
          <a:ln>
            <a:noFill/>
          </a:ln>
        </p:spPr>
      </p:pic>
      <p:sp>
        <p:nvSpPr>
          <p:cNvPr id="200" name="CustomShape 2"/>
          <p:cNvSpPr/>
          <p:nvPr/>
        </p:nvSpPr>
        <p:spPr>
          <a:xfrm>
            <a:off x="1980000" y="1224000"/>
            <a:ext cx="575280" cy="21528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162360" y="1175400"/>
            <a:ext cx="5282280" cy="450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esta página comenzaremos a armar y programar el esquema de nuestro sensor de Temperatura/Humedad.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esto arrastramos los cuadros (</a:t>
            </a:r>
            <a:r>
              <a:rPr b="1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Nodos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) necesarios, a la hoja cuadriculada llamada “Flow 1”, podemos hacerlo buscando el nodo en la barra a la izquierda o por su nombre en el buscador que se encuentra arriba de la misma.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El primer nodo que debemos insertar es “inject”.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02" name="Imagen 4" descr=""/>
          <p:cNvPicPr/>
          <p:nvPr/>
        </p:nvPicPr>
        <p:blipFill>
          <a:blip r:embed="rId1"/>
          <a:srcRect l="23906" t="29154" r="36512" b="22485"/>
          <a:stretch/>
        </p:blipFill>
        <p:spPr>
          <a:xfrm>
            <a:off x="5534280" y="1222200"/>
            <a:ext cx="6560280" cy="450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01040" y="330120"/>
            <a:ext cx="4349520" cy="35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Nos quedará como se ve en la siguiente imagen.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insertado el primer nodo, agregamos los siguientes nodos: “button”,”rpi-dht22”.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4" name="Imagen 4" descr=""/>
          <p:cNvPicPr/>
          <p:nvPr/>
        </p:nvPicPr>
        <p:blipFill>
          <a:blip r:embed="rId1"/>
          <a:srcRect l="23906" t="33794" r="36943" b="12057"/>
          <a:stretch/>
        </p:blipFill>
        <p:spPr>
          <a:xfrm>
            <a:off x="4536000" y="944280"/>
            <a:ext cx="7486560" cy="5822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387720" y="581760"/>
            <a:ext cx="9546840" cy="48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 pestaña “Flow 1” nos debe quedar de la siguiente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6" name="Imagen 4" descr=""/>
          <p:cNvPicPr/>
          <p:nvPr/>
        </p:nvPicPr>
        <p:blipFill>
          <a:blip r:embed="rId1"/>
          <a:srcRect l="24122" t="39788" r="36841" b="18420"/>
          <a:stretch/>
        </p:blipFill>
        <p:spPr>
          <a:xfrm>
            <a:off x="215280" y="1073520"/>
            <a:ext cx="7024320" cy="4225680"/>
          </a:xfrm>
          <a:prstGeom prst="rect">
            <a:avLst/>
          </a:prstGeom>
          <a:ln>
            <a:noFill/>
          </a:ln>
        </p:spPr>
      </p:pic>
      <p:pic>
        <p:nvPicPr>
          <p:cNvPr id="207" name="Imagen 6" descr=""/>
          <p:cNvPicPr/>
          <p:nvPr/>
        </p:nvPicPr>
        <p:blipFill>
          <a:blip r:embed="rId2"/>
          <a:srcRect l="30685" t="38155" r="53154" b="46555"/>
          <a:stretch/>
        </p:blipFill>
        <p:spPr>
          <a:xfrm>
            <a:off x="7286040" y="1868400"/>
            <a:ext cx="4809600" cy="263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414360" y="383040"/>
            <a:ext cx="847620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añadimos el nodo “function” y conectaremos entre si, los primeros 4 nodos.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09" name="Imagen 4" descr=""/>
          <p:cNvPicPr/>
          <p:nvPr/>
        </p:nvPicPr>
        <p:blipFill>
          <a:blip r:embed="rId1"/>
          <a:srcRect l="23742" t="31476" r="37001" b="28440"/>
          <a:stretch/>
        </p:blipFill>
        <p:spPr>
          <a:xfrm>
            <a:off x="414360" y="1113120"/>
            <a:ext cx="9725760" cy="558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228600" y="343440"/>
            <a:ext cx="10053360" cy="135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conectarlos, simplemente hacemos click en el cuadrado pequeño a los lados de los nodos y los arrastramos hasta el cuadrado del nodo al que se quiere conectar, siempre del lado derecho del nodo, al izquierdo del siguiente nodo.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1" name="Imagen 4" descr=""/>
          <p:cNvPicPr/>
          <p:nvPr/>
        </p:nvPicPr>
        <p:blipFill>
          <a:blip r:embed="rId1"/>
          <a:srcRect l="24448" t="31280" r="25317" b="28091"/>
          <a:stretch/>
        </p:blipFill>
        <p:spPr>
          <a:xfrm>
            <a:off x="649440" y="1696320"/>
            <a:ext cx="11156400" cy="5070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46200" y="452880"/>
            <a:ext cx="3049560" cy="71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Elementos: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47760" y="1166040"/>
            <a:ext cx="5534280" cy="498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Fuente de alimentación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Memoria SD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Placa Raspberry PI 3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Sensor de Temperatura/Humedad DHT22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 cables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Resistencia de 4.7 KOHM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Protoboard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Computadora</a:t>
            </a:r>
            <a:endParaRPr b="0" lang="es-AR" sz="20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Personas inquietas con ganas de aprender y hacer!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38" name="Imagen 3" descr=""/>
          <p:cNvPicPr/>
          <p:nvPr/>
        </p:nvPicPr>
        <p:blipFill>
          <a:blip r:embed="rId1"/>
          <a:stretch/>
        </p:blipFill>
        <p:spPr>
          <a:xfrm>
            <a:off x="5247720" y="1166040"/>
            <a:ext cx="6942240" cy="5285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401040" y="290520"/>
            <a:ext cx="9046080" cy="94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conectados los primeros, añadimos los nodos restantes.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Agregamos 2 nodos “change” y un nodo “debug”.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13" name="Imagen 4" descr=""/>
          <p:cNvPicPr/>
          <p:nvPr/>
        </p:nvPicPr>
        <p:blipFill>
          <a:blip r:embed="rId1"/>
          <a:srcRect l="23906" t="41914" r="36619" b="16102"/>
          <a:stretch/>
        </p:blipFill>
        <p:spPr>
          <a:xfrm>
            <a:off x="129240" y="1732680"/>
            <a:ext cx="5926320" cy="3542040"/>
          </a:xfrm>
          <a:prstGeom prst="rect">
            <a:avLst/>
          </a:prstGeom>
          <a:ln>
            <a:noFill/>
          </a:ln>
        </p:spPr>
      </p:pic>
      <p:pic>
        <p:nvPicPr>
          <p:cNvPr id="214" name="Imagen 6" descr=""/>
          <p:cNvPicPr/>
          <p:nvPr/>
        </p:nvPicPr>
        <p:blipFill>
          <a:blip r:embed="rId2"/>
          <a:srcRect l="23906" t="41718" r="36730" b="16703"/>
          <a:stretch/>
        </p:blipFill>
        <p:spPr>
          <a:xfrm>
            <a:off x="6095880" y="1732680"/>
            <a:ext cx="5964840" cy="3542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268560" y="343440"/>
            <a:ext cx="9721800" cy="87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agregamos 2 nodos “chart” y 2 “gauge”. Y conectamos éstos nodos al esquema, siguiendo los mismos pasos descriptos anteriormente.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6" name="Imagen 4" descr=""/>
          <p:cNvPicPr/>
          <p:nvPr/>
        </p:nvPicPr>
        <p:blipFill>
          <a:blip r:embed="rId1"/>
          <a:srcRect l="24122" t="34567" r="37491" b="24419"/>
          <a:stretch/>
        </p:blipFill>
        <p:spPr>
          <a:xfrm>
            <a:off x="160560" y="1779120"/>
            <a:ext cx="5859360" cy="3400560"/>
          </a:xfrm>
          <a:prstGeom prst="rect">
            <a:avLst/>
          </a:prstGeom>
          <a:ln>
            <a:noFill/>
          </a:ln>
        </p:spPr>
      </p:pic>
      <p:pic>
        <p:nvPicPr>
          <p:cNvPr id="217" name="Imagen 6" descr=""/>
          <p:cNvPicPr/>
          <p:nvPr/>
        </p:nvPicPr>
        <p:blipFill>
          <a:blip r:embed="rId2"/>
          <a:srcRect l="24122" t="33986" r="37057" b="25915"/>
          <a:stretch/>
        </p:blipFill>
        <p:spPr>
          <a:xfrm>
            <a:off x="6170400" y="1779120"/>
            <a:ext cx="5859360" cy="3400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Marcador de contenido 4" descr=""/>
          <p:cNvPicPr/>
          <p:nvPr/>
        </p:nvPicPr>
        <p:blipFill>
          <a:blip r:embed="rId1"/>
          <a:srcRect l="25173" t="30049" r="27409" b="18848"/>
          <a:stretch/>
        </p:blipFill>
        <p:spPr>
          <a:xfrm>
            <a:off x="982080" y="936000"/>
            <a:ext cx="9528480" cy="5771160"/>
          </a:xfrm>
          <a:prstGeom prst="rect">
            <a:avLst/>
          </a:prstGeom>
          <a:ln>
            <a:noFill/>
          </a:ln>
        </p:spPr>
      </p:pic>
      <p:sp>
        <p:nvSpPr>
          <p:cNvPr id="219" name="CustomShape 1"/>
          <p:cNvSpPr/>
          <p:nvPr/>
        </p:nvSpPr>
        <p:spPr>
          <a:xfrm>
            <a:off x="268920" y="368280"/>
            <a:ext cx="9721800" cy="87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programa debería quedar así: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526680" y="436320"/>
            <a:ext cx="9402840" cy="80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armado el esquema, nos dirigimos a la pestaña “Dashboard” en la parte superior derecha de la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1" name="Imagen 4" descr=""/>
          <p:cNvPicPr/>
          <p:nvPr/>
        </p:nvPicPr>
        <p:blipFill>
          <a:blip r:embed="rId1"/>
          <a:srcRect l="23906" t="36693" r="25209" b="18814"/>
          <a:stretch/>
        </p:blipFill>
        <p:spPr>
          <a:xfrm>
            <a:off x="526680" y="1245600"/>
            <a:ext cx="10530360" cy="5174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46200" y="452880"/>
            <a:ext cx="9576360" cy="58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Aquí, creamos una pestaña (Tab) y dentro de esta pestaña, crearemos 3 grupos.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3" name="Imagen 4" descr=""/>
          <p:cNvPicPr/>
          <p:nvPr/>
        </p:nvPicPr>
        <p:blipFill>
          <a:blip r:embed="rId1"/>
          <a:srcRect l="23906" t="34178" r="27492" b="12638"/>
          <a:stretch/>
        </p:blipFill>
        <p:spPr>
          <a:xfrm>
            <a:off x="2376000" y="864000"/>
            <a:ext cx="9478080" cy="5830560"/>
          </a:xfrm>
          <a:prstGeom prst="rect">
            <a:avLst/>
          </a:prstGeom>
          <a:ln>
            <a:noFill/>
          </a:ln>
        </p:spPr>
      </p:pic>
      <p:sp>
        <p:nvSpPr>
          <p:cNvPr id="224" name="CustomShape 2"/>
          <p:cNvSpPr/>
          <p:nvPr/>
        </p:nvSpPr>
        <p:spPr>
          <a:xfrm>
            <a:off x="2592000" y="3312000"/>
            <a:ext cx="4174560" cy="24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 que crearemos ahora, se denomina Layout, que es la forma en que se ubicarán los componentes gráficos.</a:t>
            </a:r>
            <a:endParaRPr b="0" lang="es-AR" sz="2400" spc="-1" strike="noStrike"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646200" y="452880"/>
            <a:ext cx="9402840" cy="738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Ahora, cambiaremos los nombres de la pestaña y de los grupos haciendo click en edit y modificándolos de la siguiente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26" name="Imagen 3" descr=""/>
          <p:cNvPicPr/>
          <p:nvPr/>
        </p:nvPicPr>
        <p:blipFill>
          <a:blip r:embed="rId1"/>
          <a:srcRect l="23579" t="38627" r="24993" b="14375"/>
          <a:stretch/>
        </p:blipFill>
        <p:spPr>
          <a:xfrm>
            <a:off x="646200" y="1192680"/>
            <a:ext cx="10800360" cy="5547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646200" y="462600"/>
            <a:ext cx="9402840" cy="76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“Tab 1” por “Temperatura/Humedad”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8" name="Imagen 6" descr=""/>
          <p:cNvPicPr/>
          <p:nvPr/>
        </p:nvPicPr>
        <p:blipFill>
          <a:blip r:embed="rId1"/>
          <a:srcRect l="23795" t="32052" r="37380" b="17470"/>
          <a:stretch/>
        </p:blipFill>
        <p:spPr>
          <a:xfrm>
            <a:off x="1576440" y="1232280"/>
            <a:ext cx="7542000" cy="551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646200" y="452880"/>
            <a:ext cx="8741160" cy="55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de los grupos de la misma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0" name="Imagen 4" descr=""/>
          <p:cNvPicPr/>
          <p:nvPr/>
        </p:nvPicPr>
        <p:blipFill>
          <a:blip r:embed="rId1"/>
          <a:srcRect l="23687" t="30507" r="24993" b="19779"/>
          <a:stretch/>
        </p:blipFill>
        <p:spPr>
          <a:xfrm>
            <a:off x="646200" y="1121040"/>
            <a:ext cx="10181880" cy="554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646200" y="452880"/>
            <a:ext cx="8945640" cy="72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cambiamos el nombre del grupo “Group 1” por “Botones”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32" name="Imagen 4" descr=""/>
          <p:cNvPicPr/>
          <p:nvPr/>
        </p:nvPicPr>
        <p:blipFill>
          <a:blip r:embed="rId1"/>
          <a:srcRect l="23253" t="32830" r="36730" b="12441"/>
          <a:stretch/>
        </p:blipFill>
        <p:spPr>
          <a:xfrm>
            <a:off x="1533600" y="1182600"/>
            <a:ext cx="7170840" cy="5514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646200" y="452880"/>
            <a:ext cx="8945640" cy="121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“Group 2” y “Group 3”, cambiando sus nombres por “Temperatura” y “Humedad” respectivamente.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Layout, debe quedar de la siguiente forma: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4" name="Imagen 4" descr=""/>
          <p:cNvPicPr/>
          <p:nvPr/>
        </p:nvPicPr>
        <p:blipFill>
          <a:blip r:embed="rId1"/>
          <a:srcRect l="63132" t="39208" r="25657" b="31378"/>
          <a:stretch/>
        </p:blipFill>
        <p:spPr>
          <a:xfrm>
            <a:off x="3635640" y="1672920"/>
            <a:ext cx="3418920" cy="5053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88360" y="232920"/>
            <a:ext cx="6879240" cy="75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Conexiones de hardware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88360" y="986040"/>
            <a:ext cx="4991040" cy="45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1" name="Imagen 3" descr=""/>
          <p:cNvPicPr/>
          <p:nvPr/>
        </p:nvPicPr>
        <p:blipFill>
          <a:blip r:embed="rId1"/>
          <a:stretch/>
        </p:blipFill>
        <p:spPr>
          <a:xfrm>
            <a:off x="2266920" y="1512000"/>
            <a:ext cx="7656120" cy="518508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6264000" y="4680000"/>
            <a:ext cx="358920" cy="79092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4"/>
          <p:cNvSpPr/>
          <p:nvPr/>
        </p:nvSpPr>
        <p:spPr>
          <a:xfrm flipV="1">
            <a:off x="4464000" y="4896000"/>
            <a:ext cx="1800000" cy="7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800000" y="4464000"/>
            <a:ext cx="2649600" cy="1149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PIN 1 del sensor (visto de frente) en la línea 30 de la protoboard.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646200" y="452880"/>
            <a:ext cx="9402840" cy="19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continuación, vamos a configurar los nodos. Para acceder a la configuración, hacemos doble click sobre el nodo que queremos modificar.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Comenzamos con el nodo “inject” llamado timestamp. Entramos en la configuración y cambiamos lo siguiente.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36" name="Imagen 4" descr=""/>
          <p:cNvPicPr/>
          <p:nvPr/>
        </p:nvPicPr>
        <p:blipFill>
          <a:blip r:embed="rId1"/>
          <a:srcRect l="32168" t="36009" r="49953" b="52092"/>
          <a:stretch/>
        </p:blipFill>
        <p:spPr>
          <a:xfrm>
            <a:off x="2102400" y="2570760"/>
            <a:ext cx="6490080" cy="242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Imagen 4" descr=""/>
          <p:cNvPicPr/>
          <p:nvPr/>
        </p:nvPicPr>
        <p:blipFill>
          <a:blip r:embed="rId1"/>
          <a:srcRect l="16034" t="21722" r="16803" b="14444"/>
          <a:stretch/>
        </p:blipFill>
        <p:spPr>
          <a:xfrm>
            <a:off x="982440" y="1227240"/>
            <a:ext cx="10225800" cy="546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Imagen 4" descr=""/>
          <p:cNvPicPr/>
          <p:nvPr/>
        </p:nvPicPr>
        <p:blipFill>
          <a:blip r:embed="rId1"/>
          <a:srcRect l="15458" t="23730" r="17567" b="15059"/>
          <a:stretch/>
        </p:blipFill>
        <p:spPr>
          <a:xfrm>
            <a:off x="734040" y="1124640"/>
            <a:ext cx="10722960" cy="5508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CustomShape 1"/>
          <p:cNvSpPr/>
          <p:nvPr/>
        </p:nvSpPr>
        <p:spPr>
          <a:xfrm>
            <a:off x="576000" y="396720"/>
            <a:ext cx="9402840" cy="197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modificarlo hacemos click en Done para aplicar los cambios.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Seguimos con el nodo “button”, cambiaremos su nombre y lo asignaremos al grupo Botones de nuestra tabla creada anteriormente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s-AR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Entramos a su configuración y cambiamos lo siguiente.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0" name="Imagen 5" descr=""/>
          <p:cNvPicPr/>
          <p:nvPr/>
        </p:nvPicPr>
        <p:blipFill>
          <a:blip r:embed="rId1"/>
          <a:srcRect l="25726" t="29109" r="53030" b="49980"/>
          <a:stretch/>
        </p:blipFill>
        <p:spPr>
          <a:xfrm>
            <a:off x="576000" y="2370960"/>
            <a:ext cx="7328880" cy="4052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Imagen 4" descr=""/>
          <p:cNvPicPr/>
          <p:nvPr/>
        </p:nvPicPr>
        <p:blipFill>
          <a:blip r:embed="rId1"/>
          <a:srcRect l="23687" t="21811" r="24882" b="29252"/>
          <a:stretch/>
        </p:blipFill>
        <p:spPr>
          <a:xfrm>
            <a:off x="1239840" y="1229040"/>
            <a:ext cx="9710280" cy="51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Imagen 4" descr=""/>
          <p:cNvPicPr/>
          <p:nvPr/>
        </p:nvPicPr>
        <p:blipFill>
          <a:blip r:embed="rId1"/>
          <a:srcRect l="23687" t="23937" r="24775" b="11284"/>
          <a:stretch/>
        </p:blipFill>
        <p:spPr>
          <a:xfrm>
            <a:off x="1716120" y="568080"/>
            <a:ext cx="8532720" cy="603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ustomShape 1"/>
          <p:cNvSpPr/>
          <p:nvPr/>
        </p:nvSpPr>
        <p:spPr>
          <a:xfrm>
            <a:off x="646200" y="452880"/>
            <a:ext cx="9676440" cy="1614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recordar siempre: al finalizar los cambios, hacer click en “Done” para aplicarlos.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Podemos notar, que luego de aplicar los cambios, nuestro nodo “Leer Datos” fue asignado al grupo “botones”.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44" name="Imagen 6" descr=""/>
          <p:cNvPicPr/>
          <p:nvPr/>
        </p:nvPicPr>
        <p:blipFill>
          <a:blip r:embed="rId1"/>
          <a:srcRect l="24014" t="40364" r="25101" b="18228"/>
          <a:stretch/>
        </p:blipFill>
        <p:spPr>
          <a:xfrm>
            <a:off x="1316880" y="2069640"/>
            <a:ext cx="9556200" cy="436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ustomShape 1"/>
          <p:cNvSpPr/>
          <p:nvPr/>
        </p:nvSpPr>
        <p:spPr>
          <a:xfrm>
            <a:off x="646200" y="452880"/>
            <a:ext cx="951732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Configuramos el nodo “rpi-dht22”, que es el encargado de leer los datos de temperatura y humedad de nuestro sensor, seleccionando el pin de nuestra placa al que conectamos el sensor de temperatura/humedad.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6" name="Imagen 4" descr=""/>
          <p:cNvPicPr/>
          <p:nvPr/>
        </p:nvPicPr>
        <p:blipFill>
          <a:blip r:embed="rId1"/>
          <a:srcRect l="31080" t="35531" r="54551" b="49975"/>
          <a:stretch/>
        </p:blipFill>
        <p:spPr>
          <a:xfrm>
            <a:off x="1728000" y="2124720"/>
            <a:ext cx="6799680" cy="3849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7" name="Marcador de contenido 4" descr=""/>
          <p:cNvPicPr/>
          <p:nvPr/>
        </p:nvPicPr>
        <p:blipFill>
          <a:blip r:embed="rId1"/>
          <a:srcRect l="23778" t="38932" r="24982" b="13602"/>
          <a:stretch/>
        </p:blipFill>
        <p:spPr>
          <a:xfrm>
            <a:off x="1108800" y="1179360"/>
            <a:ext cx="9972360" cy="5193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Marcador de contenido 4" descr=""/>
          <p:cNvPicPr/>
          <p:nvPr/>
        </p:nvPicPr>
        <p:blipFill>
          <a:blip r:embed="rId1"/>
          <a:srcRect l="22849" t="32756" r="24976" b="18784"/>
          <a:stretch/>
        </p:blipFill>
        <p:spPr>
          <a:xfrm>
            <a:off x="1139760" y="1206000"/>
            <a:ext cx="9910800" cy="5173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6880" y="316800"/>
            <a:ext cx="3254760" cy="47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la resistencia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6" name="Imagen 3" descr=""/>
          <p:cNvPicPr/>
          <p:nvPr/>
        </p:nvPicPr>
        <p:blipFill>
          <a:blip r:embed="rId1"/>
          <a:stretch/>
        </p:blipFill>
        <p:spPr>
          <a:xfrm>
            <a:off x="1485000" y="795240"/>
            <a:ext cx="8572320" cy="589536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4931640" y="3960000"/>
            <a:ext cx="86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3"/>
          <p:cNvSpPr/>
          <p:nvPr/>
        </p:nvSpPr>
        <p:spPr>
          <a:xfrm flipV="1">
            <a:off x="3815640" y="4464000"/>
            <a:ext cx="1152000" cy="43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72000" y="4025880"/>
            <a:ext cx="3742560" cy="130104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la resistencia en las líneas 30 y 31 de la protoboard, que se corresponden con los PINES 1 y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0" name="Line 5"/>
          <p:cNvSpPr/>
          <p:nvPr/>
        </p:nvSpPr>
        <p:spPr>
          <a:xfrm flipV="1">
            <a:off x="5147640" y="41400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V="1">
            <a:off x="5497560" y="41346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6200" y="452880"/>
            <a:ext cx="9402840" cy="42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configuraremos el nodo “function”, en el cual tendremos que tipear algunas líneas de código javascript.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asegurarnos de que el texto de la línea de código este escrito igual que en la imagen.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50" name="Imagen 4" descr=""/>
          <p:cNvPicPr/>
          <p:nvPr/>
        </p:nvPicPr>
        <p:blipFill>
          <a:blip r:embed="rId1"/>
          <a:srcRect l="35953" t="52628" r="59548" b="44026"/>
          <a:stretch/>
        </p:blipFill>
        <p:spPr>
          <a:xfrm>
            <a:off x="9465120" y="1563840"/>
            <a:ext cx="1942920" cy="806760"/>
          </a:xfrm>
          <a:prstGeom prst="rect">
            <a:avLst/>
          </a:prstGeom>
          <a:ln>
            <a:noFill/>
          </a:ln>
        </p:spPr>
      </p:pic>
      <p:pic>
        <p:nvPicPr>
          <p:cNvPr id="251" name="Imagen 6" descr=""/>
          <p:cNvPicPr/>
          <p:nvPr/>
        </p:nvPicPr>
        <p:blipFill>
          <a:blip r:embed="rId2"/>
          <a:srcRect l="24227" t="33593" r="24902" b="19990"/>
          <a:stretch/>
        </p:blipFill>
        <p:spPr>
          <a:xfrm>
            <a:off x="646200" y="2160000"/>
            <a:ext cx="8655120" cy="4437720"/>
          </a:xfrm>
          <a:prstGeom prst="rect">
            <a:avLst/>
          </a:prstGeom>
          <a:ln>
            <a:noFill/>
          </a:ln>
        </p:spPr>
      </p:pic>
      <p:sp>
        <p:nvSpPr>
          <p:cNvPr id="252" name="CustomShape 2"/>
          <p:cNvSpPr/>
          <p:nvPr/>
        </p:nvSpPr>
        <p:spPr>
          <a:xfrm>
            <a:off x="4752000" y="4824000"/>
            <a:ext cx="4390560" cy="17265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msg.payload={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temperatura: msg.payload,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humedad: msg.humidity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};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return msg;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53" name="Line 3"/>
          <p:cNvSpPr/>
          <p:nvPr/>
        </p:nvSpPr>
        <p:spPr>
          <a:xfrm flipV="1">
            <a:off x="6984000" y="4536000"/>
            <a:ext cx="0" cy="360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CustomShape 1"/>
          <p:cNvSpPr/>
          <p:nvPr/>
        </p:nvSpPr>
        <p:spPr>
          <a:xfrm>
            <a:off x="646200" y="452880"/>
            <a:ext cx="9402840" cy="117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estos cambios pasamos a configurar los nodos “Change”.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primero, lo nombraremos Temperatura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55" name="Imagen 6" descr=""/>
          <p:cNvPicPr/>
          <p:nvPr/>
        </p:nvPicPr>
        <p:blipFill>
          <a:blip r:embed="rId1"/>
          <a:srcRect l="43846" t="51604" r="49314" b="37613"/>
          <a:stretch/>
        </p:blipFill>
        <p:spPr>
          <a:xfrm>
            <a:off x="9946080" y="1192680"/>
            <a:ext cx="1837080" cy="1628280"/>
          </a:xfrm>
          <a:prstGeom prst="rect">
            <a:avLst/>
          </a:prstGeom>
          <a:ln>
            <a:noFill/>
          </a:ln>
        </p:spPr>
      </p:pic>
      <p:pic>
        <p:nvPicPr>
          <p:cNvPr id="256" name="Imagen 8" descr=""/>
          <p:cNvPicPr/>
          <p:nvPr/>
        </p:nvPicPr>
        <p:blipFill>
          <a:blip r:embed="rId2"/>
          <a:srcRect l="23687" t="34178" r="24882" b="17283"/>
          <a:stretch/>
        </p:blipFill>
        <p:spPr>
          <a:xfrm>
            <a:off x="646200" y="1859760"/>
            <a:ext cx="9079920" cy="48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646200" y="452880"/>
            <a:ext cx="8781120" cy="609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cambiar lo siguiente: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8" name="Imagen 4" descr=""/>
          <p:cNvPicPr/>
          <p:nvPr/>
        </p:nvPicPr>
        <p:blipFill>
          <a:blip r:embed="rId1"/>
          <a:srcRect l="15536" t="28189" r="16731" b="10320"/>
          <a:stretch/>
        </p:blipFill>
        <p:spPr>
          <a:xfrm>
            <a:off x="646200" y="1275480"/>
            <a:ext cx="9857520" cy="5030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CustomShape 1"/>
          <p:cNvSpPr/>
          <p:nvPr/>
        </p:nvSpPr>
        <p:spPr>
          <a:xfrm>
            <a:off x="646200" y="4528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Completamos este recuadro con lo siguiente y aplicamos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60" name="Imagen 4" descr=""/>
          <p:cNvPicPr/>
          <p:nvPr/>
        </p:nvPicPr>
        <p:blipFill>
          <a:blip r:embed="rId1"/>
          <a:srcRect l="15436" t="27608" r="53683" b="8189"/>
          <a:stretch/>
        </p:blipFill>
        <p:spPr>
          <a:xfrm>
            <a:off x="1921680" y="980640"/>
            <a:ext cx="4835160" cy="5652720"/>
          </a:xfrm>
          <a:prstGeom prst="rect">
            <a:avLst/>
          </a:prstGeom>
          <a:ln>
            <a:noFill/>
          </a:ln>
        </p:spPr>
      </p:pic>
      <p:sp>
        <p:nvSpPr>
          <p:cNvPr id="261" name="TextShape 2"/>
          <p:cNvSpPr txBox="1"/>
          <p:nvPr/>
        </p:nvSpPr>
        <p:spPr>
          <a:xfrm>
            <a:off x="3168000" y="4392000"/>
            <a:ext cx="2766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AR" sz="1800" spc="-1" strike="noStrike">
                <a:latin typeface="Arial"/>
              </a:rPr>
              <a:t>msg.payload.temperatura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62" name="Line 3"/>
          <p:cNvSpPr/>
          <p:nvPr/>
        </p:nvSpPr>
        <p:spPr>
          <a:xfrm flipV="1">
            <a:off x="3960000" y="3816000"/>
            <a:ext cx="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646200" y="452880"/>
            <a:ext cx="8944920" cy="4193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el segundo nodo “Change”, con diferencia de que a este lo nombraremos “Humedad”.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64" name="Imagen 4" descr=""/>
          <p:cNvPicPr/>
          <p:nvPr/>
        </p:nvPicPr>
        <p:blipFill>
          <a:blip r:embed="rId1"/>
          <a:srcRect l="41614" t="58332" r="49223" b="27510"/>
          <a:stretch/>
        </p:blipFill>
        <p:spPr>
          <a:xfrm>
            <a:off x="8587440" y="119160"/>
            <a:ext cx="1614960" cy="1403280"/>
          </a:xfrm>
          <a:prstGeom prst="rect">
            <a:avLst/>
          </a:prstGeom>
          <a:ln>
            <a:noFill/>
          </a:ln>
        </p:spPr>
      </p:pic>
      <p:pic>
        <p:nvPicPr>
          <p:cNvPr id="265" name="Imagen 6" descr=""/>
          <p:cNvPicPr/>
          <p:nvPr/>
        </p:nvPicPr>
        <p:blipFill>
          <a:blip r:embed="rId2"/>
          <a:srcRect l="15536" t="27062" r="17166" b="10704"/>
          <a:stretch/>
        </p:blipFill>
        <p:spPr>
          <a:xfrm>
            <a:off x="118800" y="1656720"/>
            <a:ext cx="8201160" cy="4262760"/>
          </a:xfrm>
          <a:prstGeom prst="rect">
            <a:avLst/>
          </a:prstGeom>
          <a:ln>
            <a:noFill/>
          </a:ln>
        </p:spPr>
      </p:pic>
      <p:pic>
        <p:nvPicPr>
          <p:cNvPr id="266" name="Imagen 8" descr=""/>
          <p:cNvPicPr/>
          <p:nvPr/>
        </p:nvPicPr>
        <p:blipFill>
          <a:blip r:embed="rId3"/>
          <a:srcRect l="34882" t="24109" r="36841" b="24158"/>
          <a:stretch/>
        </p:blipFill>
        <p:spPr>
          <a:xfrm>
            <a:off x="8360640" y="1857600"/>
            <a:ext cx="3710880" cy="3817080"/>
          </a:xfrm>
          <a:prstGeom prst="rect">
            <a:avLst/>
          </a:prstGeom>
          <a:ln>
            <a:noFill/>
          </a:ln>
        </p:spPr>
      </p:pic>
      <p:sp>
        <p:nvSpPr>
          <p:cNvPr id="267" name="TextShape 2"/>
          <p:cNvSpPr txBox="1"/>
          <p:nvPr/>
        </p:nvSpPr>
        <p:spPr>
          <a:xfrm>
            <a:off x="8964000" y="4621680"/>
            <a:ext cx="248652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es-AR" sz="1800" spc="-1" strike="noStrike">
                <a:latin typeface="Arial"/>
              </a:rPr>
              <a:t>msg.payload.humedad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268" name="Line 3"/>
          <p:cNvSpPr/>
          <p:nvPr/>
        </p:nvSpPr>
        <p:spPr>
          <a:xfrm flipV="1">
            <a:off x="9756000" y="4045680"/>
            <a:ext cx="0" cy="648000"/>
          </a:xfrm>
          <a:prstGeom prst="line">
            <a:avLst/>
          </a:prstGeom>
          <a:ln>
            <a:solidFill>
              <a:srgbClr val="000000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32880" y="452880"/>
            <a:ext cx="9518040" cy="247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los cambios anteriores, seguimos con los nodos “Chart”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Estos nodos junto con los nodos “Gauge” son los que mostrarán los datos recolectados por el sensor en forma de gráficos.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 de la sección de Temperatura, lo nombraremos “Histórico”.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0" name="Imagen 4" descr=""/>
          <p:cNvPicPr/>
          <p:nvPr/>
        </p:nvPicPr>
        <p:blipFill>
          <a:blip r:embed="rId1"/>
          <a:srcRect l="24235" t="31280" r="32926" b="17470"/>
          <a:stretch/>
        </p:blipFill>
        <p:spPr>
          <a:xfrm>
            <a:off x="1033560" y="2324520"/>
            <a:ext cx="6957000" cy="4352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646200" y="452880"/>
            <a:ext cx="91994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Asignamos este nodo al grupo Temperatura de nuestra pestaña y le cambiamos el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2" name="Imagen 4" descr=""/>
          <p:cNvPicPr/>
          <p:nvPr/>
        </p:nvPicPr>
        <p:blipFill>
          <a:blip r:embed="rId1"/>
          <a:srcRect l="15862" t="22387" r="16842" b="13602"/>
          <a:stretch/>
        </p:blipFill>
        <p:spPr>
          <a:xfrm>
            <a:off x="646200" y="1338480"/>
            <a:ext cx="9473760" cy="5064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" name="Marcador de contenido 4" descr=""/>
          <p:cNvPicPr/>
          <p:nvPr/>
        </p:nvPicPr>
        <p:blipFill>
          <a:blip r:embed="rId1"/>
          <a:srcRect l="15710" t="27672" r="16925" b="11511"/>
          <a:stretch/>
        </p:blipFill>
        <p:spPr>
          <a:xfrm>
            <a:off x="662760" y="1311840"/>
            <a:ext cx="9844560" cy="4995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646200" y="452880"/>
            <a:ext cx="9402840" cy="110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Pasamos al segundo nodo “Chart” en la sección Humedad el cual también nombraremos “Histórico” y lo ubicaremos en el grupo Humedad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5" name="Imagen 4" descr=""/>
          <p:cNvPicPr/>
          <p:nvPr/>
        </p:nvPicPr>
        <p:blipFill>
          <a:blip r:embed="rId1"/>
          <a:srcRect l="25101" t="26836" r="32275" b="21521"/>
          <a:stretch/>
        </p:blipFill>
        <p:spPr>
          <a:xfrm>
            <a:off x="222120" y="1564560"/>
            <a:ext cx="7329960" cy="4992120"/>
          </a:xfrm>
          <a:prstGeom prst="rect">
            <a:avLst/>
          </a:prstGeom>
          <a:ln>
            <a:noFill/>
          </a:ln>
        </p:spPr>
      </p:pic>
      <p:pic>
        <p:nvPicPr>
          <p:cNvPr id="276" name="Imagen 6" descr=""/>
          <p:cNvPicPr/>
          <p:nvPr/>
        </p:nvPicPr>
        <p:blipFill>
          <a:blip r:embed="rId2"/>
          <a:srcRect l="15649" t="26860" r="55747" b="15320"/>
          <a:stretch/>
        </p:blipFill>
        <p:spPr>
          <a:xfrm>
            <a:off x="7712280" y="1554840"/>
            <a:ext cx="4390560" cy="499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Imagen 4" descr=""/>
          <p:cNvPicPr/>
          <p:nvPr/>
        </p:nvPicPr>
        <p:blipFill>
          <a:blip r:embed="rId1"/>
          <a:srcRect l="15436" t="24129" r="16731" b="18617"/>
          <a:stretch/>
        </p:blipFill>
        <p:spPr>
          <a:xfrm>
            <a:off x="404280" y="1179360"/>
            <a:ext cx="11381760" cy="539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80600" y="369720"/>
            <a:ext cx="9894240" cy="55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los cables que conectan con los pines del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53" name="Imagen 3" descr=""/>
          <p:cNvPicPr/>
          <p:nvPr/>
        </p:nvPicPr>
        <p:blipFill>
          <a:blip r:embed="rId1"/>
          <a:stretch/>
        </p:blipFill>
        <p:spPr>
          <a:xfrm>
            <a:off x="1998720" y="1165680"/>
            <a:ext cx="8079840" cy="538488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208000" y="3960000"/>
            <a:ext cx="86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3"/>
          <p:cNvSpPr/>
          <p:nvPr/>
        </p:nvSpPr>
        <p:spPr>
          <a:xfrm flipV="1">
            <a:off x="5976000" y="4392000"/>
            <a:ext cx="2232000" cy="288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2232000" y="4033800"/>
            <a:ext cx="3742560" cy="1149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rojo en la línea 30 de la protoboard, se corresponde con el PIN 1 del sensor (visto de frente).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Marcador de contenido 4" descr=""/>
          <p:cNvPicPr/>
          <p:nvPr/>
        </p:nvPicPr>
        <p:blipFill>
          <a:blip r:embed="rId1"/>
          <a:srcRect l="15281" t="26875" r="17326" b="22392"/>
          <a:stretch/>
        </p:blipFill>
        <p:spPr>
          <a:xfrm>
            <a:off x="316800" y="1232280"/>
            <a:ext cx="11556360" cy="488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383040" y="291600"/>
            <a:ext cx="9902160" cy="1787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configuramos los nodos “Gauge”. Estos nodos nos mostrarán la última temperatura y humedad obtenida por el sensor, por este motivo, los nombraremos “Actual”.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Arrancamos por la sección Temperatura, asignando el nodo al grupo </a:t>
            </a:r>
            <a:r>
              <a:rPr b="0" lang="es-AR" sz="20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Temperatura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y cambiando su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80" name="Imagen 4" descr=""/>
          <p:cNvPicPr/>
          <p:nvPr/>
        </p:nvPicPr>
        <p:blipFill>
          <a:blip r:embed="rId1"/>
          <a:srcRect l="42593" t="55049" r="37165" b="18814"/>
          <a:stretch/>
        </p:blipFill>
        <p:spPr>
          <a:xfrm>
            <a:off x="452880" y="2140200"/>
            <a:ext cx="6014160" cy="4364640"/>
          </a:xfrm>
          <a:prstGeom prst="rect">
            <a:avLst/>
          </a:prstGeom>
          <a:ln>
            <a:noFill/>
          </a:ln>
        </p:spPr>
      </p:pic>
      <p:pic>
        <p:nvPicPr>
          <p:cNvPr id="281" name="Imagen 6" descr=""/>
          <p:cNvPicPr/>
          <p:nvPr/>
        </p:nvPicPr>
        <p:blipFill>
          <a:blip r:embed="rId2"/>
          <a:srcRect l="15613" t="30123" r="55509" b="12446"/>
          <a:stretch/>
        </p:blipFill>
        <p:spPr>
          <a:xfrm>
            <a:off x="6755040" y="2140200"/>
            <a:ext cx="3937680" cy="4405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Imagen 4" descr=""/>
          <p:cNvPicPr/>
          <p:nvPr/>
        </p:nvPicPr>
        <p:blipFill>
          <a:blip r:embed="rId1"/>
          <a:srcRect l="14996" t="24321" r="16731" b="15531"/>
          <a:stretch/>
        </p:blipFill>
        <p:spPr>
          <a:xfrm>
            <a:off x="546480" y="1164240"/>
            <a:ext cx="11097000" cy="5494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CustomShape 1"/>
          <p:cNvSpPr/>
          <p:nvPr/>
        </p:nvSpPr>
        <p:spPr>
          <a:xfrm>
            <a:off x="646200" y="452880"/>
            <a:ext cx="9402840" cy="75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definir las unidades en las que se nos mostrará la temperatura en el gráfico y el rango en el que aparecerá.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84" name="Imagen 4" descr=""/>
          <p:cNvPicPr/>
          <p:nvPr/>
        </p:nvPicPr>
        <p:blipFill>
          <a:blip r:embed="rId1"/>
          <a:srcRect l="15209" t="24902" r="17556" b="13602"/>
          <a:stretch/>
        </p:blipFill>
        <p:spPr>
          <a:xfrm>
            <a:off x="1018800" y="1388160"/>
            <a:ext cx="10152720" cy="5219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Imagen 4" descr=""/>
          <p:cNvPicPr/>
          <p:nvPr/>
        </p:nvPicPr>
        <p:blipFill>
          <a:blip r:embed="rId1"/>
          <a:srcRect l="15649" t="23740" r="16950" b="14572"/>
          <a:stretch/>
        </p:blipFill>
        <p:spPr>
          <a:xfrm>
            <a:off x="762120" y="1195920"/>
            <a:ext cx="10666080" cy="548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CustomShape 1"/>
          <p:cNvSpPr/>
          <p:nvPr/>
        </p:nvSpPr>
        <p:spPr>
          <a:xfrm>
            <a:off x="646200" y="452880"/>
            <a:ext cx="9728640" cy="116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Aplicamos los cambios y pasamos al nodo Gauge de la sección Humedad.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este nodo también lo nombraremos “Actual” y lo ubicaremos en el grupo “Humedad”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87" name="Imagen 4" descr=""/>
          <p:cNvPicPr/>
          <p:nvPr/>
        </p:nvPicPr>
        <p:blipFill>
          <a:blip r:embed="rId1"/>
          <a:srcRect l="42159" t="62200" r="38138" b="24227"/>
          <a:stretch/>
        </p:blipFill>
        <p:spPr>
          <a:xfrm>
            <a:off x="8989920" y="1326240"/>
            <a:ext cx="3008160" cy="1162080"/>
          </a:xfrm>
          <a:prstGeom prst="rect">
            <a:avLst/>
          </a:prstGeom>
          <a:ln>
            <a:noFill/>
          </a:ln>
        </p:spPr>
      </p:pic>
      <p:pic>
        <p:nvPicPr>
          <p:cNvPr id="288" name="Imagen 6" descr=""/>
          <p:cNvPicPr/>
          <p:nvPr/>
        </p:nvPicPr>
        <p:blipFill>
          <a:blip r:embed="rId2"/>
          <a:srcRect l="15757" t="21806" r="16751" b="17475"/>
          <a:stretch/>
        </p:blipFill>
        <p:spPr>
          <a:xfrm>
            <a:off x="245520" y="1775520"/>
            <a:ext cx="8742960" cy="4627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ustomShape 1"/>
          <p:cNvSpPr/>
          <p:nvPr/>
        </p:nvSpPr>
        <p:spPr>
          <a:xfrm>
            <a:off x="646200" y="452880"/>
            <a:ext cx="9576360" cy="88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 también deberemos definir las unidades del grafico y el rango en el que aparecerá. En este caso nuestra unidad es un porcentaje “%”.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90" name="Imagen 4" descr=""/>
          <p:cNvPicPr/>
          <p:nvPr/>
        </p:nvPicPr>
        <p:blipFill>
          <a:blip r:embed="rId1"/>
          <a:srcRect l="15328" t="22387" r="17556" b="20359"/>
          <a:stretch/>
        </p:blipFill>
        <p:spPr>
          <a:xfrm>
            <a:off x="195480" y="1296000"/>
            <a:ext cx="11313720" cy="542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1" name="Marcador de contenido 4" descr=""/>
          <p:cNvPicPr/>
          <p:nvPr/>
        </p:nvPicPr>
        <p:blipFill>
          <a:blip r:embed="rId1"/>
          <a:srcRect l="15555" t="30207" r="16845" b="17338"/>
          <a:stretch/>
        </p:blipFill>
        <p:spPr>
          <a:xfrm>
            <a:off x="430200" y="1232280"/>
            <a:ext cx="11329560" cy="494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CustomShape 1"/>
          <p:cNvSpPr/>
          <p:nvPr/>
        </p:nvSpPr>
        <p:spPr>
          <a:xfrm>
            <a:off x="646200" y="452880"/>
            <a:ext cx="940284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aplicados los últimos cambios, nuestra pestaña y esquema (programa) nos debería quedar de esta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93" name="Imagen 4" descr=""/>
          <p:cNvPicPr/>
          <p:nvPr/>
        </p:nvPicPr>
        <p:blipFill>
          <a:blip r:embed="rId1"/>
          <a:srcRect l="15862" t="20453" r="17556" b="20167"/>
          <a:stretch/>
        </p:blipFill>
        <p:spPr>
          <a:xfrm>
            <a:off x="646200" y="1274400"/>
            <a:ext cx="10483920" cy="52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5" dur="indefinite" restart="never" nodeType="tmRoot">
          <p:childTnLst>
            <p:seq>
              <p:cTn id="1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516960" y="185400"/>
            <a:ext cx="10060920" cy="521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debemos cargar nuestro programa en la placa, para eso debemos hacer click en el botón “Deploy”.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cargado nuestro programa, nos resta verlo en funcionamiento, para eso debemos estar ubicados en la pestaña “Dashboard” y hacer click en el siguiente botón.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nos abrirá una nueva pestaña en nuestro navegador con una página web similar a: 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95" name="Imagen 4" descr=""/>
          <p:cNvPicPr/>
          <p:nvPr/>
        </p:nvPicPr>
        <p:blipFill>
          <a:blip r:embed="rId1"/>
          <a:srcRect l="15649" t="35531" r="17384" b="59203"/>
          <a:stretch/>
        </p:blipFill>
        <p:spPr>
          <a:xfrm>
            <a:off x="516960" y="941040"/>
            <a:ext cx="9765000" cy="515160"/>
          </a:xfrm>
          <a:prstGeom prst="rect">
            <a:avLst/>
          </a:prstGeom>
          <a:ln>
            <a:noFill/>
          </a:ln>
        </p:spPr>
      </p:pic>
      <p:pic>
        <p:nvPicPr>
          <p:cNvPr id="296" name="Imagen 6" descr=""/>
          <p:cNvPicPr/>
          <p:nvPr/>
        </p:nvPicPr>
        <p:blipFill>
          <a:blip r:embed="rId2"/>
          <a:srcRect l="67041" t="27219" r="16731" b="63455"/>
          <a:stretch/>
        </p:blipFill>
        <p:spPr>
          <a:xfrm>
            <a:off x="516960" y="2792880"/>
            <a:ext cx="4883040" cy="1571760"/>
          </a:xfrm>
          <a:prstGeom prst="rect">
            <a:avLst/>
          </a:prstGeom>
          <a:ln>
            <a:noFill/>
          </a:ln>
        </p:spPr>
      </p:pic>
      <p:pic>
        <p:nvPicPr>
          <p:cNvPr id="297" name="Imagen 8" descr=""/>
          <p:cNvPicPr/>
          <p:nvPr/>
        </p:nvPicPr>
        <p:blipFill>
          <a:blip r:embed="rId3"/>
          <a:srcRect l="66607" t="33794" r="16950" b="55915"/>
          <a:stretch/>
        </p:blipFill>
        <p:spPr>
          <a:xfrm>
            <a:off x="6095880" y="2792880"/>
            <a:ext cx="4481640" cy="1571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7" dur="indefinite" restart="never" nodeType="tmRoot">
          <p:childTnLst>
            <p:seq>
              <p:cTn id="1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n 3" descr=""/>
          <p:cNvPicPr/>
          <p:nvPr/>
        </p:nvPicPr>
        <p:blipFill>
          <a:blip r:embed="rId1"/>
          <a:stretch/>
        </p:blipFill>
        <p:spPr>
          <a:xfrm>
            <a:off x="416880" y="1198800"/>
            <a:ext cx="5359320" cy="4225680"/>
          </a:xfrm>
          <a:prstGeom prst="rect">
            <a:avLst/>
          </a:prstGeom>
          <a:ln>
            <a:noFill/>
          </a:ln>
        </p:spPr>
      </p:pic>
      <p:pic>
        <p:nvPicPr>
          <p:cNvPr id="158" name="Imagen 4" descr=""/>
          <p:cNvPicPr/>
          <p:nvPr/>
        </p:nvPicPr>
        <p:blipFill>
          <a:blip r:embed="rId2"/>
          <a:stretch/>
        </p:blipFill>
        <p:spPr>
          <a:xfrm>
            <a:off x="6414120" y="1198800"/>
            <a:ext cx="5359320" cy="423144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2880000" y="2952000"/>
            <a:ext cx="50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"/>
          <p:cNvSpPr/>
          <p:nvPr/>
        </p:nvSpPr>
        <p:spPr>
          <a:xfrm flipV="1">
            <a:off x="244800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648000" y="5185800"/>
            <a:ext cx="3742560" cy="1149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2880360" y="2952000"/>
            <a:ext cx="50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5"/>
          <p:cNvSpPr/>
          <p:nvPr/>
        </p:nvSpPr>
        <p:spPr>
          <a:xfrm flipV="1">
            <a:off x="244836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648360" y="5185800"/>
            <a:ext cx="3742560" cy="1149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9000360" y="3600000"/>
            <a:ext cx="50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8"/>
          <p:cNvSpPr/>
          <p:nvPr/>
        </p:nvSpPr>
        <p:spPr>
          <a:xfrm flipV="1">
            <a:off x="7632000" y="4392360"/>
            <a:ext cx="1584360" cy="108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9"/>
          <p:cNvSpPr/>
          <p:nvPr/>
        </p:nvSpPr>
        <p:spPr>
          <a:xfrm>
            <a:off x="5832000" y="5473800"/>
            <a:ext cx="3742560" cy="1149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negro en la línea 33 de la protoboard, se corresponde con el PIN 4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880720" y="2952000"/>
            <a:ext cx="50256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11"/>
          <p:cNvSpPr/>
          <p:nvPr/>
        </p:nvSpPr>
        <p:spPr>
          <a:xfrm flipV="1">
            <a:off x="244872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"/>
          <p:cNvSpPr/>
          <p:nvPr/>
        </p:nvSpPr>
        <p:spPr>
          <a:xfrm>
            <a:off x="7056360" y="1368000"/>
            <a:ext cx="3166560" cy="71712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 PIN 3 del sensor (visto de frente) NO se utiliza.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71" name="Line 13"/>
          <p:cNvSpPr/>
          <p:nvPr/>
        </p:nvSpPr>
        <p:spPr>
          <a:xfrm>
            <a:off x="8568000" y="2086200"/>
            <a:ext cx="1008000" cy="10818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Marcador de contenido 4" descr=""/>
          <p:cNvPicPr/>
          <p:nvPr/>
        </p:nvPicPr>
        <p:blipFill>
          <a:blip r:embed="rId1"/>
          <a:srcRect l="15317" t="25600" r="16928" b="16594"/>
          <a:stretch/>
        </p:blipFill>
        <p:spPr>
          <a:xfrm>
            <a:off x="144000" y="432000"/>
            <a:ext cx="11806560" cy="5974560"/>
          </a:xfrm>
          <a:prstGeom prst="rect">
            <a:avLst/>
          </a:prstGeom>
          <a:ln>
            <a:noFill/>
          </a:ln>
        </p:spPr>
      </p:pic>
      <p:pic>
        <p:nvPicPr>
          <p:cNvPr id="299" name="Imagen 210" descr=""/>
          <p:cNvPicPr/>
          <p:nvPr/>
        </p:nvPicPr>
        <p:blipFill>
          <a:blip r:embed="rId2"/>
          <a:stretch/>
        </p:blipFill>
        <p:spPr>
          <a:xfrm>
            <a:off x="288000" y="2052360"/>
            <a:ext cx="4354200" cy="435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9" dur="indefinite" restart="never" nodeType="tmRoot">
          <p:childTnLst>
            <p:seq>
              <p:cTn id="1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4400" y="290520"/>
            <a:ext cx="848016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Versión final del cableado y conexión del sensor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3" name="Imagen 3" descr=""/>
          <p:cNvPicPr/>
          <p:nvPr/>
        </p:nvPicPr>
        <p:blipFill>
          <a:blip r:embed="rId1"/>
          <a:srcRect l="46407" t="21865" r="28411" b="2591"/>
          <a:stretch/>
        </p:blipFill>
        <p:spPr>
          <a:xfrm>
            <a:off x="4608000" y="699120"/>
            <a:ext cx="3030840" cy="6158880"/>
          </a:xfrm>
          <a:prstGeom prst="rect">
            <a:avLst/>
          </a:prstGeom>
          <a:ln>
            <a:noFill/>
          </a:ln>
        </p:spPr>
      </p:pic>
      <p:sp>
        <p:nvSpPr>
          <p:cNvPr id="174" name="Line 2"/>
          <p:cNvSpPr/>
          <p:nvPr/>
        </p:nvSpPr>
        <p:spPr>
          <a:xfrm>
            <a:off x="5616000" y="4464000"/>
            <a:ext cx="0" cy="1368000"/>
          </a:xfrm>
          <a:prstGeom prst="line">
            <a:avLst/>
          </a:prstGeom>
          <a:ln w="15228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5" name="Line 3"/>
          <p:cNvSpPr/>
          <p:nvPr/>
        </p:nvSpPr>
        <p:spPr>
          <a:xfrm>
            <a:off x="5964480" y="4464000"/>
            <a:ext cx="11520" cy="1368000"/>
          </a:xfrm>
          <a:prstGeom prst="line">
            <a:avLst/>
          </a:prstGeom>
          <a:ln w="15228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6" name="Line 4"/>
          <p:cNvSpPr/>
          <p:nvPr/>
        </p:nvSpPr>
        <p:spPr>
          <a:xfrm>
            <a:off x="6599520" y="4469760"/>
            <a:ext cx="96480" cy="1362240"/>
          </a:xfrm>
          <a:prstGeom prst="line">
            <a:avLst/>
          </a:prstGeom>
          <a:ln w="15228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77" name="" descr=""/>
          <p:cNvPicPr/>
          <p:nvPr/>
        </p:nvPicPr>
        <p:blipFill>
          <a:blip r:embed="rId2"/>
          <a:srcRect l="39609" t="30694" r="35525" b="36059"/>
          <a:stretch/>
        </p:blipFill>
        <p:spPr>
          <a:xfrm rot="18807600">
            <a:off x="5293080" y="2500560"/>
            <a:ext cx="719280" cy="907920"/>
          </a:xfrm>
          <a:prstGeom prst="rect">
            <a:avLst/>
          </a:prstGeom>
          <a:ln>
            <a:noFill/>
          </a:ln>
        </p:spPr>
      </p:pic>
      <p:cxnSp>
        <p:nvCxnSpPr>
          <p:cNvPr id="178" name="Line 5"/>
          <p:cNvCxnSpPr/>
          <p:nvPr/>
        </p:nvCxnSpPr>
        <p:spPr>
          <a:xfrm>
            <a:off x="0" y="0"/>
            <a:ext cx="360" cy="360"/>
          </a:xfrm>
          <a:prstGeom prst="line">
            <a:avLst/>
          </a:prstGeom>
          <a:ln>
            <a:solidFill>
              <a:srgbClr val="3465a4"/>
            </a:solidFill>
          </a:ln>
        </p:spPr>
      </p:cxnSp>
      <p:sp>
        <p:nvSpPr>
          <p:cNvPr id="179" name="Freeform 6"/>
          <p:cNvSpPr/>
          <p:nvPr/>
        </p:nvSpPr>
        <p:spPr>
          <a:xfrm>
            <a:off x="5992560" y="2985840"/>
            <a:ext cx="255240" cy="1550520"/>
          </a:xfrm>
          <a:custGeom>
            <a:avLst/>
            <a:gdLst/>
            <a:ahLst/>
            <a:rect l="0" t="0" r="r" b="b"/>
            <a:pathLst>
              <a:path w="709" h="4307">
                <a:moveTo>
                  <a:pt x="0" y="4306"/>
                </a:moveTo>
                <a:lnTo>
                  <a:pt x="708" y="13"/>
                </a:lnTo>
                <a:lnTo>
                  <a:pt x="108" y="0"/>
                </a:lnTo>
              </a:path>
            </a:pathLst>
          </a:custGeom>
          <a:noFill/>
          <a:ln w="76320">
            <a:solidFill>
              <a:srgbClr val="cccccc"/>
            </a:solidFill>
            <a:round/>
          </a:ln>
        </p:spPr>
      </p:sp>
      <p:sp>
        <p:nvSpPr>
          <p:cNvPr id="180" name="Freeform 7"/>
          <p:cNvSpPr/>
          <p:nvPr/>
        </p:nvSpPr>
        <p:spPr>
          <a:xfrm>
            <a:off x="5076000" y="2952000"/>
            <a:ext cx="540360" cy="1584360"/>
          </a:xfrm>
          <a:custGeom>
            <a:avLst/>
            <a:gdLst/>
            <a:ahLst/>
            <a:rect l="0" t="0" r="r" b="b"/>
            <a:pathLst>
              <a:path w="1501" h="4401">
                <a:moveTo>
                  <a:pt x="700" y="0"/>
                </a:moveTo>
                <a:lnTo>
                  <a:pt x="0" y="0"/>
                </a:lnTo>
                <a:lnTo>
                  <a:pt x="1500" y="4400"/>
                </a:lnTo>
              </a:path>
            </a:pathLst>
          </a:custGeom>
          <a:noFill/>
          <a:ln w="76320">
            <a:solidFill>
              <a:srgbClr val="cccccc"/>
            </a:solidFill>
            <a:round/>
          </a:ln>
        </p:spPr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74400" y="290520"/>
            <a:ext cx="848016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rojo al PIN físico 1 (3,3 V)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2" name="Imagen 4" descr=""/>
          <p:cNvPicPr/>
          <p:nvPr/>
        </p:nvPicPr>
        <p:blipFill>
          <a:blip r:embed="rId1"/>
          <a:stretch/>
        </p:blipFill>
        <p:spPr>
          <a:xfrm>
            <a:off x="2088000" y="755280"/>
            <a:ext cx="8013960" cy="5810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374400" y="290520"/>
            <a:ext cx="8480160" cy="46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Números de PIN </a:t>
            </a:r>
            <a:endParaRPr b="0" lang="es-AR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1"/>
          <a:stretch/>
        </p:blipFill>
        <p:spPr>
          <a:xfrm>
            <a:off x="3384000" y="290520"/>
            <a:ext cx="6262920" cy="6490440"/>
          </a:xfrm>
          <a:prstGeom prst="rect">
            <a:avLst/>
          </a:prstGeom>
          <a:ln w="36000">
            <a:solidFill>
              <a:srgbClr val="3465a4"/>
            </a:solidFill>
            <a:round/>
          </a:ln>
        </p:spPr>
      </p:pic>
      <p:sp>
        <p:nvSpPr>
          <p:cNvPr id="185" name="CustomShape 2"/>
          <p:cNvSpPr/>
          <p:nvPr/>
        </p:nvSpPr>
        <p:spPr>
          <a:xfrm>
            <a:off x="6696000" y="2880000"/>
            <a:ext cx="1439640" cy="287640"/>
          </a:xfrm>
          <a:prstGeom prst="rect">
            <a:avLst/>
          </a:prstGeom>
          <a:noFill/>
          <a:ln w="3600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6" name="CustomShape 3"/>
          <p:cNvSpPr/>
          <p:nvPr/>
        </p:nvSpPr>
        <p:spPr>
          <a:xfrm>
            <a:off x="6696000" y="936000"/>
            <a:ext cx="1439640" cy="287640"/>
          </a:xfrm>
          <a:prstGeom prst="rect">
            <a:avLst/>
          </a:prstGeom>
          <a:noFill/>
          <a:ln w="3600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87" name="CustomShape 4"/>
          <p:cNvSpPr/>
          <p:nvPr/>
        </p:nvSpPr>
        <p:spPr>
          <a:xfrm>
            <a:off x="8136000" y="1512000"/>
            <a:ext cx="1439640" cy="28764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335</TotalTime>
  <Application>LibreOffice/6.0.7.3$Linux_X86_64 LibreOffice_project/00m0$Build-3</Application>
  <Words>1107</Words>
  <Paragraphs>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2019-05-01T20:05:07Z</dcterms:created>
  <dc:creator>USUARIO</dc:creator>
  <dc:description/>
  <dc:language>es-AR</dc:language>
  <cp:lastModifiedBy/>
  <dcterms:modified xsi:type="dcterms:W3CDTF">2019-05-10T12:29:11Z</dcterms:modified>
  <cp:revision>56</cp:revision>
  <dc:subject/>
  <dc:title>Paso a paso armaremos un monitor de temperatura y humedad.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58</vt:i4>
  </property>
</Properties>
</file>